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5" r:id="rId4"/>
    <p:sldId id="302" r:id="rId5"/>
    <p:sldId id="299" r:id="rId6"/>
    <p:sldId id="303" r:id="rId7"/>
    <p:sldId id="295" r:id="rId8"/>
    <p:sldId id="290" r:id="rId9"/>
    <p:sldId id="301" r:id="rId10"/>
    <p:sldId id="304" r:id="rId11"/>
    <p:sldId id="297" r:id="rId12"/>
    <p:sldId id="305" r:id="rId13"/>
    <p:sldId id="291" r:id="rId14"/>
    <p:sldId id="289" r:id="rId15"/>
    <p:sldId id="307" r:id="rId16"/>
    <p:sldId id="309" r:id="rId17"/>
    <p:sldId id="310" r:id="rId18"/>
    <p:sldId id="311" r:id="rId19"/>
    <p:sldId id="312" r:id="rId20"/>
    <p:sldId id="313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85E38"/>
    <a:srgbClr val="FF9900"/>
    <a:srgbClr val="EC7C5E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6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FB01-05FA-4782-8E8B-987B31CEA2CC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C523-F547-4306-9984-7269300F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5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A7B52-3A93-4196-945A-C79DC54B93C0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54C61-BF02-4CC9-B9AA-E6E9A065F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6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0C2F-9E5B-4FA2-9059-D90A3D0023CB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50AA-A498-4563-9CC5-08A9E940402B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45FE-2181-4E48-840B-36E20818426A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80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72D-3B5B-417D-9677-8DE6EB87A31F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85A-3CDE-4F7C-9F70-5D3CBC5772A4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10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319F-8166-4D0E-B10F-FB03D299035A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4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A76-6048-4FCA-BDB6-DE66BFD7F16D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8EF5-78A9-4BB8-911C-C27B8816193C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6D6-A952-4ACA-9B4B-037D56C017C9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8CFC-EB89-4906-B480-6D78FD965246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0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BE2-3BA5-438C-B9F8-84924D6B896A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622D-4D22-4DF2-8A05-3CAED70B0732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7C0-067D-4DD3-B9F8-C560B69E24F7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9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A2D5-4A78-4741-8785-B492AD14EA49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E51-9706-4668-866A-8F85F0538213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FF8B-3F2D-4A01-A6AC-72AB5BCAF5D5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1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9D69-3F2E-4BCD-B7FA-F67CBB4C3858}" type="datetime1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de lancement du PLU – Commune de Tigy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48772" y="1503230"/>
            <a:ext cx="5143445" cy="2023409"/>
          </a:xfrm>
        </p:spPr>
        <p:txBody>
          <a:bodyPr>
            <a:normAutofit/>
          </a:bodyPr>
          <a:lstStyle/>
          <a:p>
            <a:r>
              <a:rPr lang="fr-FR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Commune de Tigy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13745" y="4292138"/>
            <a:ext cx="4802065" cy="1343666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Bahnschrift Light" panose="020B0502040204020203" pitchFamily="34" charset="0"/>
              </a:rPr>
              <a:t>Réunion de lancement du PLU</a:t>
            </a:r>
          </a:p>
          <a:p>
            <a:r>
              <a:rPr lang="fr-FR" sz="2400" i="1" dirty="0">
                <a:latin typeface="Bahnschrift Light" panose="020B0502040204020203" pitchFamily="34" charset="0"/>
              </a:rPr>
              <a:t>mercredi 15 septembre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7AD05-D02C-43C3-B731-697D7D673253}"/>
              </a:ext>
            </a:extLst>
          </p:cNvPr>
          <p:cNvSpPr/>
          <p:nvPr/>
        </p:nvSpPr>
        <p:spPr>
          <a:xfrm>
            <a:off x="3149600" y="3973816"/>
            <a:ext cx="9042400" cy="13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8D9F1-E421-40A1-AB51-9E08408EBB6B}"/>
              </a:ext>
            </a:extLst>
          </p:cNvPr>
          <p:cNvSpPr/>
          <p:nvPr/>
        </p:nvSpPr>
        <p:spPr>
          <a:xfrm>
            <a:off x="5583382" y="4087320"/>
            <a:ext cx="660861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588FC-0427-4054-AA7E-B3DB42FD6A1D}"/>
              </a:ext>
            </a:extLst>
          </p:cNvPr>
          <p:cNvSpPr/>
          <p:nvPr/>
        </p:nvSpPr>
        <p:spPr>
          <a:xfrm>
            <a:off x="5249018" y="1263107"/>
            <a:ext cx="223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kern="1000" cap="none" spc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PLU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575B133C-CDE0-44BE-AAD7-0BAFC1FF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1" y="5820229"/>
            <a:ext cx="3389918" cy="85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75CBCB-1135-4A3E-98FC-E87119E4A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87" y="728214"/>
            <a:ext cx="3704120" cy="23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AD6ED70-7962-4BA4-BB73-D36B58D0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0934" y="214306"/>
            <a:ext cx="1390428" cy="1395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CDC48B-2664-4925-B8D9-0576C1CF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460" y="4214335"/>
            <a:ext cx="1296369" cy="130149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07A08-D9B9-4F5A-AE19-D94E211B5650}"/>
              </a:ext>
            </a:extLst>
          </p:cNvPr>
          <p:cNvSpPr/>
          <p:nvPr/>
        </p:nvSpPr>
        <p:spPr>
          <a:xfrm>
            <a:off x="933061" y="905737"/>
            <a:ext cx="5533053" cy="33085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CB74E39-6B26-4B07-BAE1-9F37BF8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7C1867D-310D-4AD3-ACDB-B5AD4886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76" y="1043187"/>
            <a:ext cx="1399423" cy="13994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1661362" y="118530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La concertation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3FD30A4-E3F7-4555-95FC-87A7BC76A2DE}"/>
              </a:ext>
            </a:extLst>
          </p:cNvPr>
          <p:cNvSpPr/>
          <p:nvPr/>
        </p:nvSpPr>
        <p:spPr>
          <a:xfrm>
            <a:off x="3026231" y="4962823"/>
            <a:ext cx="4106710" cy="17215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769B281-0800-46B7-805E-FF1B7C74D7B1}"/>
              </a:ext>
            </a:extLst>
          </p:cNvPr>
          <p:cNvSpPr/>
          <p:nvPr/>
        </p:nvSpPr>
        <p:spPr>
          <a:xfrm>
            <a:off x="7924388" y="1860789"/>
            <a:ext cx="3255815" cy="3228463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904FA5-2B78-4227-90BB-1D1480F5FB90}"/>
              </a:ext>
            </a:extLst>
          </p:cNvPr>
          <p:cNvSpPr txBox="1"/>
          <p:nvPr/>
        </p:nvSpPr>
        <p:spPr>
          <a:xfrm>
            <a:off x="1221277" y="1043187"/>
            <a:ext cx="524483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L’INFORMATION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Modèle d’article à chaque phase (bulletins municipaux, presse locale)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Livraison de l’ensemble des documents de travail et des comptes-rendus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Document pédagogique de synthèse après chaque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Exposition pour les phases diagnostic, PADD et règlement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Mise en ligne sur le site de la commune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0974BB-6303-486A-9ED9-189EA029E4B9}"/>
              </a:ext>
            </a:extLst>
          </p:cNvPr>
          <p:cNvSpPr txBox="1"/>
          <p:nvPr/>
        </p:nvSpPr>
        <p:spPr>
          <a:xfrm>
            <a:off x="3260652" y="5097576"/>
            <a:ext cx="37223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L’EXPRESSION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Cahier de partage à disposition des administrés en mairie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Adresse mail dédiée au PLU</a:t>
            </a:r>
          </a:p>
          <a:p>
            <a:endParaRPr lang="fr-FR" sz="19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F274F9-3388-4E6B-B7CE-8A92CE465619}"/>
              </a:ext>
            </a:extLst>
          </p:cNvPr>
          <p:cNvSpPr txBox="1"/>
          <p:nvPr/>
        </p:nvSpPr>
        <p:spPr>
          <a:xfrm>
            <a:off x="8109554" y="2127941"/>
            <a:ext cx="30032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LA CONCERTATION ET LA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Réunion publique pour la présentation des outils réglementaires du PLU (OAP, zonage, règlement)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Animation d’un atelier agricole pendant la phase diagnostic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63836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4E5B6-F759-49B1-ABFC-7B0DFBFC4210}"/>
              </a:ext>
            </a:extLst>
          </p:cNvPr>
          <p:cNvSpPr/>
          <p:nvPr/>
        </p:nvSpPr>
        <p:spPr>
          <a:xfrm>
            <a:off x="0" y="3574032"/>
            <a:ext cx="9042400" cy="13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31074-B98E-47ED-B004-E2D2ECA07411}"/>
              </a:ext>
            </a:extLst>
          </p:cNvPr>
          <p:cNvSpPr/>
          <p:nvPr/>
        </p:nvSpPr>
        <p:spPr>
          <a:xfrm>
            <a:off x="2433782" y="3687536"/>
            <a:ext cx="660861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E8BEE9-A904-49CE-A4E0-47ED69E5E0A9}"/>
              </a:ext>
            </a:extLst>
          </p:cNvPr>
          <p:cNvSpPr txBox="1">
            <a:spLocks/>
          </p:cNvSpPr>
          <p:nvPr/>
        </p:nvSpPr>
        <p:spPr>
          <a:xfrm>
            <a:off x="2155153" y="2084363"/>
            <a:ext cx="6887247" cy="1737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Présentation des intervenants</a:t>
            </a:r>
            <a:endParaRPr lang="fr-FR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A6B49-152A-49CC-87C6-F579A5A341BE}"/>
              </a:ext>
            </a:extLst>
          </p:cNvPr>
          <p:cNvSpPr/>
          <p:nvPr/>
        </p:nvSpPr>
        <p:spPr>
          <a:xfrm>
            <a:off x="3613704" y="584233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9D09B-6C35-4945-B92A-6149A1C22A87}"/>
              </a:ext>
            </a:extLst>
          </p:cNvPr>
          <p:cNvSpPr/>
          <p:nvPr/>
        </p:nvSpPr>
        <p:spPr>
          <a:xfrm>
            <a:off x="413448" y="285048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kern="1000" cap="none" spc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PLU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30DE763B-2536-4C2D-9534-E1A28894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CB74E39-6B26-4B07-BAE1-9F37BF8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57249" y="80811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Les intervenants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C93B250-9D71-4034-91E0-7F068D9632E7}"/>
              </a:ext>
            </a:extLst>
          </p:cNvPr>
          <p:cNvSpPr/>
          <p:nvPr/>
        </p:nvSpPr>
        <p:spPr>
          <a:xfrm>
            <a:off x="5926093" y="253232"/>
            <a:ext cx="4450701" cy="23717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D80AE21-8915-4EC0-ADB3-A641717F6F44}"/>
              </a:ext>
            </a:extLst>
          </p:cNvPr>
          <p:cNvSpPr/>
          <p:nvPr/>
        </p:nvSpPr>
        <p:spPr>
          <a:xfrm>
            <a:off x="5428899" y="4300725"/>
            <a:ext cx="5269272" cy="2371727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0E1E9F9-2B30-4C32-B9FD-A0489B621D09}"/>
              </a:ext>
            </a:extLst>
          </p:cNvPr>
          <p:cNvSpPr/>
          <p:nvPr/>
        </p:nvSpPr>
        <p:spPr>
          <a:xfrm>
            <a:off x="306995" y="1057274"/>
            <a:ext cx="3163993" cy="1937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72C626-6C1B-4D26-8A60-A3218C5B68B5}"/>
              </a:ext>
            </a:extLst>
          </p:cNvPr>
          <p:cNvSpPr txBox="1"/>
          <p:nvPr/>
        </p:nvSpPr>
        <p:spPr>
          <a:xfrm>
            <a:off x="6650341" y="291129"/>
            <a:ext cx="325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Bureaux d’études</a:t>
            </a:r>
          </a:p>
          <a:p>
            <a:pPr algn="ctr"/>
            <a:r>
              <a:rPr lang="fr-FR" b="1" dirty="0"/>
              <a:t>ECMO et IEA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B0D40D-ED2F-43B3-9884-B4978E0E633D}"/>
              </a:ext>
            </a:extLst>
          </p:cNvPr>
          <p:cNvSpPr txBox="1"/>
          <p:nvPr/>
        </p:nvSpPr>
        <p:spPr>
          <a:xfrm>
            <a:off x="6206114" y="923661"/>
            <a:ext cx="185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Binôme référent :</a:t>
            </a:r>
          </a:p>
          <a:p>
            <a:r>
              <a:rPr lang="fr-FR" sz="1600" dirty="0"/>
              <a:t>Charline Lefevre et Charline Savrot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CA6260-9638-4407-91E0-B382BB08B012}"/>
              </a:ext>
            </a:extLst>
          </p:cNvPr>
          <p:cNvSpPr txBox="1"/>
          <p:nvPr/>
        </p:nvSpPr>
        <p:spPr>
          <a:xfrm>
            <a:off x="8362974" y="934285"/>
            <a:ext cx="206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Enquête environnementale : Valentin </a:t>
            </a:r>
            <a:r>
              <a:rPr lang="fr-FR" sz="1600" dirty="0" err="1"/>
              <a:t>Ryckebusch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8D0D0E-B2B2-4A57-88A4-E45E82AE1775}"/>
              </a:ext>
            </a:extLst>
          </p:cNvPr>
          <p:cNvSpPr txBox="1"/>
          <p:nvPr/>
        </p:nvSpPr>
        <p:spPr>
          <a:xfrm>
            <a:off x="6445536" y="1846770"/>
            <a:ext cx="336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Autres experts : paysagiste, technicien VRD, infographiste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8F01C29-A926-4842-84F5-92B8666D20FA}"/>
              </a:ext>
            </a:extLst>
          </p:cNvPr>
          <p:cNvSpPr txBox="1"/>
          <p:nvPr/>
        </p:nvSpPr>
        <p:spPr>
          <a:xfrm>
            <a:off x="123933" y="1139283"/>
            <a:ext cx="325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Maitrise d’ouvrage</a:t>
            </a:r>
          </a:p>
          <a:p>
            <a:pPr algn="ctr"/>
            <a:r>
              <a:rPr lang="fr-FR" b="1" dirty="0"/>
              <a:t>Mairie de TIGY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8C794F-F1DA-45B2-B371-9D46F18AD2E2}"/>
              </a:ext>
            </a:extLst>
          </p:cNvPr>
          <p:cNvSpPr txBox="1"/>
          <p:nvPr/>
        </p:nvSpPr>
        <p:spPr>
          <a:xfrm>
            <a:off x="457459" y="2037920"/>
            <a:ext cx="12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Décideurs :</a:t>
            </a:r>
          </a:p>
          <a:p>
            <a:r>
              <a:rPr lang="fr-FR" sz="1600" dirty="0"/>
              <a:t>Les élus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CE8CBF8-40CD-4B31-8460-B40A4D7A01E8}"/>
              </a:ext>
            </a:extLst>
          </p:cNvPr>
          <p:cNvSpPr txBox="1"/>
          <p:nvPr/>
        </p:nvSpPr>
        <p:spPr>
          <a:xfrm>
            <a:off x="2036044" y="1914808"/>
            <a:ext cx="134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Référent technique : M. Fouquet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6B04AF8-1C02-4A84-8B0B-9CB197F828C3}"/>
              </a:ext>
            </a:extLst>
          </p:cNvPr>
          <p:cNvSpPr txBox="1"/>
          <p:nvPr/>
        </p:nvSpPr>
        <p:spPr>
          <a:xfrm>
            <a:off x="6357889" y="4323784"/>
            <a:ext cx="325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Personnes publiques associées</a:t>
            </a:r>
            <a:endParaRPr lang="fr-FR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28E1BD-4223-40B8-9350-5F0CF42D60D5}"/>
              </a:ext>
            </a:extLst>
          </p:cNvPr>
          <p:cNvSpPr txBox="1"/>
          <p:nvPr/>
        </p:nvSpPr>
        <p:spPr>
          <a:xfrm>
            <a:off x="5590922" y="4985591"/>
            <a:ext cx="494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DDT / Chambre d’agriculture / SCoT PETR FOLS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D2D9CD7-FDBB-414B-BCD6-784B4D3F2CA5}"/>
              </a:ext>
            </a:extLst>
          </p:cNvPr>
          <p:cNvSpPr txBox="1"/>
          <p:nvPr/>
        </p:nvSpPr>
        <p:spPr>
          <a:xfrm>
            <a:off x="5590923" y="5377443"/>
            <a:ext cx="49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Préfet du Loiret / Président du conseil régional / autorités compétentes en matière d’organisation des transports et du programme local de l’habitat / représentants des organismes mentionnés</a:t>
            </a:r>
          </a:p>
          <a:p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664F24F-F036-403E-B426-ADE20E7F9689}"/>
              </a:ext>
            </a:extLst>
          </p:cNvPr>
          <p:cNvSpPr txBox="1"/>
          <p:nvPr/>
        </p:nvSpPr>
        <p:spPr>
          <a:xfrm>
            <a:off x="4058817" y="2775909"/>
            <a:ext cx="174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PLU</a:t>
            </a:r>
          </a:p>
        </p:txBody>
      </p: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6D6C1325-3CF6-4EC1-9A96-F2F85F8CF8D5}"/>
              </a:ext>
            </a:extLst>
          </p:cNvPr>
          <p:cNvCxnSpPr>
            <a:cxnSpLocks/>
          </p:cNvCxnSpPr>
          <p:nvPr/>
        </p:nvCxnSpPr>
        <p:spPr>
          <a:xfrm>
            <a:off x="830427" y="2678434"/>
            <a:ext cx="3321696" cy="661924"/>
          </a:xfrm>
          <a:prstGeom prst="bentConnector3">
            <a:avLst>
              <a:gd name="adj1" fmla="val 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2A0364C7-AB3C-4CCA-AFD6-875AE522685A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6544013" y="1787892"/>
            <a:ext cx="770364" cy="2444498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B263BB0-3C5F-4C44-9B0D-53BE31120746}"/>
              </a:ext>
            </a:extLst>
          </p:cNvPr>
          <p:cNvCxnSpPr>
            <a:cxnSpLocks/>
          </p:cNvCxnSpPr>
          <p:nvPr/>
        </p:nvCxnSpPr>
        <p:spPr>
          <a:xfrm flipH="1">
            <a:off x="3470988" y="1706830"/>
            <a:ext cx="2455105" cy="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3205228D-9CD7-44D9-A875-A0608E8025CE}"/>
              </a:ext>
            </a:extLst>
          </p:cNvPr>
          <p:cNvSpPr txBox="1"/>
          <p:nvPr/>
        </p:nvSpPr>
        <p:spPr>
          <a:xfrm>
            <a:off x="3592080" y="1067733"/>
            <a:ext cx="228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Assurent le bon suivi de la procédure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9225C8A-5EE3-4189-BCF8-9E6E532B62D3}"/>
              </a:ext>
            </a:extLst>
          </p:cNvPr>
          <p:cNvSpPr txBox="1"/>
          <p:nvPr/>
        </p:nvSpPr>
        <p:spPr>
          <a:xfrm>
            <a:off x="830427" y="3441010"/>
            <a:ext cx="200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Construisent le projet politique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0469725-AEAE-4B5E-87C4-3D1C196A649A}"/>
              </a:ext>
            </a:extLst>
          </p:cNvPr>
          <p:cNvSpPr txBox="1"/>
          <p:nvPr/>
        </p:nvSpPr>
        <p:spPr>
          <a:xfrm>
            <a:off x="5909901" y="2701476"/>
            <a:ext cx="221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Rédigent techniquement le PLU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05A187B-67C7-422F-899B-BA2AEDE217F3}"/>
              </a:ext>
            </a:extLst>
          </p:cNvPr>
          <p:cNvSpPr txBox="1"/>
          <p:nvPr/>
        </p:nvSpPr>
        <p:spPr>
          <a:xfrm>
            <a:off x="3224217" y="4231067"/>
            <a:ext cx="1741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Assurent le respect du code de l’urbanisme et de la législation en général</a:t>
            </a:r>
          </a:p>
        </p:txBody>
      </p: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A78B5CB6-F62B-4804-8644-DA4FAAA25B2B}"/>
              </a:ext>
            </a:extLst>
          </p:cNvPr>
          <p:cNvCxnSpPr>
            <a:cxnSpLocks/>
            <a:endCxn id="24" idx="2"/>
          </p:cNvCxnSpPr>
          <p:nvPr/>
        </p:nvCxnSpPr>
        <p:spPr>
          <a:xfrm rot="16200000" flipV="1">
            <a:off x="4071026" y="4557737"/>
            <a:ext cx="2216369" cy="499374"/>
          </a:xfrm>
          <a:prstGeom prst="bentConnector3">
            <a:avLst>
              <a:gd name="adj1" fmla="val -9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4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4E5B6-F759-49B1-ABFC-7B0DFBFC4210}"/>
              </a:ext>
            </a:extLst>
          </p:cNvPr>
          <p:cNvSpPr/>
          <p:nvPr/>
        </p:nvSpPr>
        <p:spPr>
          <a:xfrm>
            <a:off x="0" y="3574032"/>
            <a:ext cx="9042400" cy="13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31074-B98E-47ED-B004-E2D2ECA07411}"/>
              </a:ext>
            </a:extLst>
          </p:cNvPr>
          <p:cNvSpPr/>
          <p:nvPr/>
        </p:nvSpPr>
        <p:spPr>
          <a:xfrm>
            <a:off x="2433782" y="3687536"/>
            <a:ext cx="660861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E8BEE9-A904-49CE-A4E0-47ED69E5E0A9}"/>
              </a:ext>
            </a:extLst>
          </p:cNvPr>
          <p:cNvSpPr txBox="1">
            <a:spLocks/>
          </p:cNvSpPr>
          <p:nvPr/>
        </p:nvSpPr>
        <p:spPr>
          <a:xfrm>
            <a:off x="2155153" y="2084363"/>
            <a:ext cx="6887247" cy="1737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Grandes thématiques </a:t>
            </a:r>
            <a:br>
              <a:rPr lang="fr-FR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fr-FR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à aborder</a:t>
            </a:r>
            <a:endParaRPr lang="fr-FR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A6B49-152A-49CC-87C6-F579A5A341BE}"/>
              </a:ext>
            </a:extLst>
          </p:cNvPr>
          <p:cNvSpPr/>
          <p:nvPr/>
        </p:nvSpPr>
        <p:spPr>
          <a:xfrm>
            <a:off x="3613704" y="584233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9D09B-6C35-4945-B92A-6149A1C22A87}"/>
              </a:ext>
            </a:extLst>
          </p:cNvPr>
          <p:cNvSpPr/>
          <p:nvPr/>
        </p:nvSpPr>
        <p:spPr>
          <a:xfrm>
            <a:off x="413448" y="285048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kern="1000" cap="none" spc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PLU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30DE763B-2536-4C2D-9534-E1A28894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Compatibilité avec le SCoT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73E5D1-1229-44D8-81FA-8AD8EE8B1BEB}"/>
              </a:ext>
            </a:extLst>
          </p:cNvPr>
          <p:cNvSpPr txBox="1"/>
          <p:nvPr/>
        </p:nvSpPr>
        <p:spPr>
          <a:xfrm>
            <a:off x="464898" y="3027888"/>
            <a:ext cx="90777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PLU de Tigy doit donc être compatible avec le SCoT du PETR Forêt d’Orléans-Loire-Sologne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SCoT approuvé le 12 mars 2020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Nécessité de compatibilité du PLU avec les nouvelles orientations fixées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Délais de 3 ans pour la mise en compatibilité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Vérification par le PETR FOLS de la mise en compatibilité dans le cadre du suivi du SCoT</a:t>
            </a:r>
            <a:endParaRPr lang="fr-FR" sz="2000" dirty="0"/>
          </a:p>
          <a:p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E20D86-CEF9-4A81-B834-54CADF7599C1}"/>
              </a:ext>
            </a:extLst>
          </p:cNvPr>
          <p:cNvSpPr/>
          <p:nvPr/>
        </p:nvSpPr>
        <p:spPr>
          <a:xfrm>
            <a:off x="811763" y="1518877"/>
            <a:ext cx="8596668" cy="112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99589-A87C-46E1-9CBB-9DB15F3DD271}"/>
              </a:ext>
            </a:extLst>
          </p:cNvPr>
          <p:cNvSpPr txBox="1"/>
          <p:nvPr/>
        </p:nvSpPr>
        <p:spPr>
          <a:xfrm>
            <a:off x="958720" y="1716966"/>
            <a:ext cx="8167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COMPATIBILITE</a:t>
            </a:r>
            <a:r>
              <a:rPr lang="fr-FR" dirty="0"/>
              <a:t> = les éléments souhaités par le document supérieur (SCoT) ne doivent pas être empêchés par le document inférieur (PLU)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66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PARTIE 1 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E20D86-CEF9-4A81-B834-54CADF7599C1}"/>
              </a:ext>
            </a:extLst>
          </p:cNvPr>
          <p:cNvSpPr/>
          <p:nvPr/>
        </p:nvSpPr>
        <p:spPr>
          <a:xfrm>
            <a:off x="424020" y="1372011"/>
            <a:ext cx="5469819" cy="491682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99589-A87C-46E1-9CBB-9DB15F3DD271}"/>
              </a:ext>
            </a:extLst>
          </p:cNvPr>
          <p:cNvSpPr txBox="1"/>
          <p:nvPr/>
        </p:nvSpPr>
        <p:spPr>
          <a:xfrm>
            <a:off x="573650" y="1642320"/>
            <a:ext cx="51705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PRESERVATION DE LA TVB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Préserver les espaces identifiés dans la TVB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Protection des corridors écologiques et maintien des transitions vertes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Eviter de situer les nouvelles zones urbanisables dans les continuités écologiques à renforcer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Possibilité d’interdire les constructions qui pourraient altérer les zones humides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Favoriser le maintien d’îlots de verdure en ville</a:t>
            </a:r>
          </a:p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A0BAFF-893E-487C-B46C-D35CCE20DD8E}"/>
              </a:ext>
            </a:extLst>
          </p:cNvPr>
          <p:cNvSpPr/>
          <p:nvPr/>
        </p:nvSpPr>
        <p:spPr>
          <a:xfrm>
            <a:off x="6298162" y="291129"/>
            <a:ext cx="3881536" cy="570845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7AD38D-DC61-41A8-B71F-949B8BF28007}"/>
              </a:ext>
            </a:extLst>
          </p:cNvPr>
          <p:cNvSpPr txBox="1"/>
          <p:nvPr/>
        </p:nvSpPr>
        <p:spPr>
          <a:xfrm>
            <a:off x="6398624" y="459978"/>
            <a:ext cx="36413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PRESERVER L’IDENTITE PAYSAGERE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Préserver les vues exceptionnelles grâce à une urbanisation intégrée au contexte paysager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Préserver la lisibilité des formes urbaines et paysagères traditionnelles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Révéler la richesse patrimoniale des espaces urbains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Identifier et préserver les éléments patrimoniaux et naturels remarquables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1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177D0B-D4C7-4BCA-AB6E-65DA2678B2CC}"/>
              </a:ext>
            </a:extLst>
          </p:cNvPr>
          <p:cNvSpPr/>
          <p:nvPr/>
        </p:nvSpPr>
        <p:spPr>
          <a:xfrm>
            <a:off x="4086808" y="2946855"/>
            <a:ext cx="2675702" cy="964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PARTIE 2 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D7CC8E-71BC-4771-AE79-9C08B070B61B}"/>
              </a:ext>
            </a:extLst>
          </p:cNvPr>
          <p:cNvSpPr txBox="1"/>
          <p:nvPr/>
        </p:nvSpPr>
        <p:spPr>
          <a:xfrm>
            <a:off x="3997075" y="2984812"/>
            <a:ext cx="285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TIGY</a:t>
            </a:r>
            <a:endParaRPr lang="fr-FR" sz="2000" b="1" dirty="0"/>
          </a:p>
          <a:p>
            <a:pPr algn="ctr"/>
            <a:r>
              <a:rPr lang="fr-FR" sz="2000" b="1" dirty="0"/>
              <a:t>Polarité secondaire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01BD0A-9254-4FBE-A5A4-A2ABC4995714}"/>
              </a:ext>
            </a:extLst>
          </p:cNvPr>
          <p:cNvSpPr txBox="1"/>
          <p:nvPr/>
        </p:nvSpPr>
        <p:spPr>
          <a:xfrm>
            <a:off x="4086808" y="494522"/>
            <a:ext cx="236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Privilégier le développement du cœur de village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157613-48EF-4A01-9C5B-32A03C9D5AC9}"/>
              </a:ext>
            </a:extLst>
          </p:cNvPr>
          <p:cNvSpPr txBox="1"/>
          <p:nvPr/>
        </p:nvSpPr>
        <p:spPr>
          <a:xfrm>
            <a:off x="7462538" y="945472"/>
            <a:ext cx="2360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Possible développement des hameaux en respectant le caractère rural et patrimonial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E2C068-6235-4F12-AA9D-F5CF37E9DFFB}"/>
              </a:ext>
            </a:extLst>
          </p:cNvPr>
          <p:cNvSpPr txBox="1"/>
          <p:nvPr/>
        </p:nvSpPr>
        <p:spPr>
          <a:xfrm>
            <a:off x="7564940" y="4055166"/>
            <a:ext cx="2360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Relier les nouvelles et anciennes centralités avec le développement de voies pour les transports collectifs et les modes doux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F22839-B001-4A37-A96C-C90335DFCC4B}"/>
              </a:ext>
            </a:extLst>
          </p:cNvPr>
          <p:cNvSpPr txBox="1"/>
          <p:nvPr/>
        </p:nvSpPr>
        <p:spPr>
          <a:xfrm>
            <a:off x="923730" y="4332165"/>
            <a:ext cx="2360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Encourager les modes doux et atténuer le caractère routier des espaces publics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0180A3-3190-4EAA-B5C8-9F543EA577D6}"/>
              </a:ext>
            </a:extLst>
          </p:cNvPr>
          <p:cNvSpPr txBox="1"/>
          <p:nvPr/>
        </p:nvSpPr>
        <p:spPr>
          <a:xfrm>
            <a:off x="4244335" y="5486327"/>
            <a:ext cx="236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Encourager le covoiturage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DCD6F7-F205-46D1-B912-D5010A91FC2B}"/>
              </a:ext>
            </a:extLst>
          </p:cNvPr>
          <p:cNvSpPr txBox="1"/>
          <p:nvPr/>
        </p:nvSpPr>
        <p:spPr>
          <a:xfrm>
            <a:off x="556090" y="1417852"/>
            <a:ext cx="2360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Limiter le développement de l’habitat le long des axes routiers et en entrée de ville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BB57010-5628-47BF-8A6B-B91F8F78F9DC}"/>
              </a:ext>
            </a:extLst>
          </p:cNvPr>
          <p:cNvCxnSpPr/>
          <p:nvPr/>
        </p:nvCxnSpPr>
        <p:spPr>
          <a:xfrm flipV="1">
            <a:off x="6604980" y="2080727"/>
            <a:ext cx="959960" cy="86612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3E46724-5DDF-4EE9-A02E-E71736F7EF5C}"/>
              </a:ext>
            </a:extLst>
          </p:cNvPr>
          <p:cNvCxnSpPr>
            <a:cxnSpLocks/>
          </p:cNvCxnSpPr>
          <p:nvPr/>
        </p:nvCxnSpPr>
        <p:spPr>
          <a:xfrm>
            <a:off x="6683745" y="3886382"/>
            <a:ext cx="881195" cy="74827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7FA281C-AA82-410D-9C35-F108F58D82F3}"/>
              </a:ext>
            </a:extLst>
          </p:cNvPr>
          <p:cNvCxnSpPr>
            <a:cxnSpLocks/>
          </p:cNvCxnSpPr>
          <p:nvPr/>
        </p:nvCxnSpPr>
        <p:spPr>
          <a:xfrm flipV="1">
            <a:off x="5311452" y="1486068"/>
            <a:ext cx="0" cy="14648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69596F8-7153-4ED4-AAC0-A22F213A9CEC}"/>
              </a:ext>
            </a:extLst>
          </p:cNvPr>
          <p:cNvCxnSpPr>
            <a:cxnSpLocks/>
          </p:cNvCxnSpPr>
          <p:nvPr/>
        </p:nvCxnSpPr>
        <p:spPr>
          <a:xfrm flipH="1" flipV="1">
            <a:off x="2793281" y="2592618"/>
            <a:ext cx="1332135" cy="43002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BEC4AE4-AEC5-45B4-BDFE-ACEFD051F195}"/>
              </a:ext>
            </a:extLst>
          </p:cNvPr>
          <p:cNvCxnSpPr>
            <a:cxnSpLocks/>
          </p:cNvCxnSpPr>
          <p:nvPr/>
        </p:nvCxnSpPr>
        <p:spPr>
          <a:xfrm flipH="1">
            <a:off x="3116424" y="3854590"/>
            <a:ext cx="1004746" cy="7800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AD28C8B-A982-4580-BACB-43711425DA72}"/>
              </a:ext>
            </a:extLst>
          </p:cNvPr>
          <p:cNvCxnSpPr>
            <a:cxnSpLocks/>
          </p:cNvCxnSpPr>
          <p:nvPr/>
        </p:nvCxnSpPr>
        <p:spPr>
          <a:xfrm flipH="1">
            <a:off x="5311452" y="3890645"/>
            <a:ext cx="19491" cy="154950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6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7EB5762-792E-4856-9842-D2D65A4A6BE3}"/>
              </a:ext>
            </a:extLst>
          </p:cNvPr>
          <p:cNvSpPr/>
          <p:nvPr/>
        </p:nvSpPr>
        <p:spPr>
          <a:xfrm>
            <a:off x="315267" y="3395113"/>
            <a:ext cx="5898921" cy="3136316"/>
          </a:xfrm>
          <a:prstGeom prst="roundRect">
            <a:avLst/>
          </a:prstGeom>
          <a:solidFill>
            <a:srgbClr val="EC7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464898" y="240135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PARTIE 3 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E20D86-CEF9-4A81-B834-54CADF7599C1}"/>
              </a:ext>
            </a:extLst>
          </p:cNvPr>
          <p:cNvSpPr/>
          <p:nvPr/>
        </p:nvSpPr>
        <p:spPr>
          <a:xfrm>
            <a:off x="315267" y="922618"/>
            <a:ext cx="5898921" cy="230832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99589-A87C-46E1-9CBB-9DB15F3DD271}"/>
              </a:ext>
            </a:extLst>
          </p:cNvPr>
          <p:cNvSpPr txBox="1"/>
          <p:nvPr/>
        </p:nvSpPr>
        <p:spPr>
          <a:xfrm>
            <a:off x="270934" y="1026437"/>
            <a:ext cx="6067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CONFORTER LA VOCATION AGRICOLE ET SYLVICOLE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Privilégier l’exploitation du sol et les constructions nécessaires sur les terres agricoles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Assurer l’intégration paysagère des constructions en zone agricole</a:t>
            </a:r>
          </a:p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A0BAFF-893E-487C-B46C-D35CCE20DD8E}"/>
              </a:ext>
            </a:extLst>
          </p:cNvPr>
          <p:cNvSpPr/>
          <p:nvPr/>
        </p:nvSpPr>
        <p:spPr>
          <a:xfrm>
            <a:off x="6568751" y="1193656"/>
            <a:ext cx="4099776" cy="522132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7AD38D-DC61-41A8-B71F-949B8BF28007}"/>
              </a:ext>
            </a:extLst>
          </p:cNvPr>
          <p:cNvSpPr txBox="1"/>
          <p:nvPr/>
        </p:nvSpPr>
        <p:spPr>
          <a:xfrm>
            <a:off x="6643160" y="1496985"/>
            <a:ext cx="40069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PROGRAMMATION MAITRISEE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chaque pôle secondaire de la CC des Loges : 290 nouveaux logements autorisés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Urbaniser avant tout les enveloppes urbaines existantes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Renforcer l’offre locative (335 logements pour la CC des Loges)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Renforcer l’offre en équipements et en services (pour la CC des Loges : 24 ha)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6F6DA9-7D00-410F-8D8A-FE4886A5FF21}"/>
              </a:ext>
            </a:extLst>
          </p:cNvPr>
          <p:cNvSpPr txBox="1"/>
          <p:nvPr/>
        </p:nvSpPr>
        <p:spPr>
          <a:xfrm>
            <a:off x="390082" y="3404356"/>
            <a:ext cx="57492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DEVELOPPER L’INDUSTRIE, L’ARTISANAT </a:t>
            </a:r>
            <a:br>
              <a:rPr lang="fr-FR" b="1" dirty="0"/>
            </a:br>
            <a:r>
              <a:rPr lang="fr-FR" b="1" dirty="0"/>
              <a:t>ET LES COMMERCES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Possibilité d’accueillir tout type d’activité économique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L’implantation des activités doit être compatible avec le voisinage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Conforter la place de l’économie résidentielle, de l’industrie et de l’artisanat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56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57520" y="147759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PARTIE 4 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E20D86-CEF9-4A81-B834-54CADF7599C1}"/>
              </a:ext>
            </a:extLst>
          </p:cNvPr>
          <p:cNvSpPr/>
          <p:nvPr/>
        </p:nvSpPr>
        <p:spPr>
          <a:xfrm>
            <a:off x="5138057" y="2127281"/>
            <a:ext cx="3179555" cy="11807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F06C5C8-5625-48D4-A5FD-39A003B1DF09}"/>
              </a:ext>
            </a:extLst>
          </p:cNvPr>
          <p:cNvSpPr/>
          <p:nvPr/>
        </p:nvSpPr>
        <p:spPr>
          <a:xfrm>
            <a:off x="1172627" y="5596233"/>
            <a:ext cx="3965430" cy="994372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99589-A87C-46E1-9CBB-9DB15F3DD271}"/>
              </a:ext>
            </a:extLst>
          </p:cNvPr>
          <p:cNvSpPr txBox="1"/>
          <p:nvPr/>
        </p:nvSpPr>
        <p:spPr>
          <a:xfrm>
            <a:off x="5222903" y="2270283"/>
            <a:ext cx="31795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b="1" dirty="0"/>
              <a:t>COMMENT URBANISER ?</a:t>
            </a:r>
            <a:endParaRPr lang="fr-FR" sz="2500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2187A8-2D99-44AE-A3DF-2ABF03AD0454}"/>
              </a:ext>
            </a:extLst>
          </p:cNvPr>
          <p:cNvSpPr txBox="1"/>
          <p:nvPr/>
        </p:nvSpPr>
        <p:spPr>
          <a:xfrm>
            <a:off x="1583629" y="1538275"/>
            <a:ext cx="2780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Identifier les enveloppes urbaines existantes</a:t>
            </a:r>
            <a:r>
              <a:rPr lang="fr-FR" sz="1600" dirty="0"/>
              <a:t> pour identifier les disponibilités et les potentialités (méthode CEREMA)</a:t>
            </a:r>
          </a:p>
          <a:p>
            <a:pPr algn="ctr"/>
            <a:endParaRPr lang="fr-FR" sz="700" dirty="0"/>
          </a:p>
          <a:p>
            <a:pPr algn="ctr"/>
            <a:r>
              <a:rPr lang="fr-FR" sz="1400" i="1" dirty="0"/>
              <a:t>Privilégier la densification : cœurs d’îlots, dents creuse, fonds de parcelles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8505BBC-E1EC-49FF-A1AA-8F559E3146AD}"/>
              </a:ext>
            </a:extLst>
          </p:cNvPr>
          <p:cNvSpPr txBox="1"/>
          <p:nvPr/>
        </p:nvSpPr>
        <p:spPr>
          <a:xfrm>
            <a:off x="1583629" y="3953276"/>
            <a:ext cx="2780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Si impossibilité de mobiliser ces potentialités : </a:t>
            </a:r>
            <a:r>
              <a:rPr lang="fr-FR" sz="1600" b="1" dirty="0"/>
              <a:t>autorisation de l’extension urbaine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D11E18-BA6A-40FC-9353-44E2009D1E37}"/>
              </a:ext>
            </a:extLst>
          </p:cNvPr>
          <p:cNvSpPr txBox="1"/>
          <p:nvPr/>
        </p:nvSpPr>
        <p:spPr>
          <a:xfrm>
            <a:off x="1134449" y="5661287"/>
            <a:ext cx="404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290 nouveaux logements </a:t>
            </a:r>
            <a:r>
              <a:rPr lang="fr-FR" sz="1600" dirty="0"/>
              <a:t>autorisés à Tigy, dont au moins </a:t>
            </a:r>
            <a:r>
              <a:rPr lang="fr-FR" sz="1600" b="1" dirty="0"/>
              <a:t>145 en densification </a:t>
            </a:r>
            <a:r>
              <a:rPr lang="fr-FR" sz="1600" dirty="0"/>
              <a:t>de l’enveloppe urbaine existante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203AF0-637C-4ACB-BD9F-71595CA335B7}"/>
              </a:ext>
            </a:extLst>
          </p:cNvPr>
          <p:cNvSpPr txBox="1"/>
          <p:nvPr/>
        </p:nvSpPr>
        <p:spPr>
          <a:xfrm>
            <a:off x="7490383" y="4018330"/>
            <a:ext cx="3582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Implanter les activités économiques résidentielles dans les espaces urbains / autres activités dans les zones d’activités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2D44436-3294-4894-82D1-8A1C251F052F}"/>
              </a:ext>
            </a:extLst>
          </p:cNvPr>
          <p:cNvCxnSpPr>
            <a:cxnSpLocks/>
          </p:cNvCxnSpPr>
          <p:nvPr/>
        </p:nvCxnSpPr>
        <p:spPr>
          <a:xfrm>
            <a:off x="2973890" y="3556466"/>
            <a:ext cx="0" cy="46186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231DECD-DEE2-44F4-A2CA-37AF5F6AFBE0}"/>
              </a:ext>
            </a:extLst>
          </p:cNvPr>
          <p:cNvCxnSpPr>
            <a:cxnSpLocks/>
          </p:cNvCxnSpPr>
          <p:nvPr/>
        </p:nvCxnSpPr>
        <p:spPr>
          <a:xfrm>
            <a:off x="2973890" y="5095548"/>
            <a:ext cx="0" cy="5006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C1F29729-7489-47F9-9E87-9663613FC8DF}"/>
              </a:ext>
            </a:extLst>
          </p:cNvPr>
          <p:cNvCxnSpPr>
            <a:cxnSpLocks/>
            <a:stCxn id="2" idx="1"/>
            <a:endCxn id="3" idx="0"/>
          </p:cNvCxnSpPr>
          <p:nvPr/>
        </p:nvCxnSpPr>
        <p:spPr>
          <a:xfrm rot="10800000">
            <a:off x="2973891" y="1538275"/>
            <a:ext cx="2164167" cy="1179382"/>
          </a:xfrm>
          <a:prstGeom prst="bentConnector4">
            <a:avLst>
              <a:gd name="adj1" fmla="val 17880"/>
              <a:gd name="adj2" fmla="val 119383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D3AD8664-B320-418F-B7D2-95DEF5E80F44}"/>
              </a:ext>
            </a:extLst>
          </p:cNvPr>
          <p:cNvCxnSpPr>
            <a:cxnSpLocks/>
            <a:stCxn id="2" idx="3"/>
            <a:endCxn id="18" idx="0"/>
          </p:cNvCxnSpPr>
          <p:nvPr/>
        </p:nvCxnSpPr>
        <p:spPr>
          <a:xfrm>
            <a:off x="8317612" y="2717657"/>
            <a:ext cx="964249" cy="1300673"/>
          </a:xfrm>
          <a:prstGeom prst="bentConnector2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1B15CDB7-3C16-460A-A776-D35440F69B68}"/>
              </a:ext>
            </a:extLst>
          </p:cNvPr>
          <p:cNvSpPr txBox="1"/>
          <p:nvPr/>
        </p:nvSpPr>
        <p:spPr>
          <a:xfrm>
            <a:off x="1839725" y="794012"/>
            <a:ext cx="26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Logements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3E5044A-3B8F-4B1A-950A-109242F8CDA6}"/>
              </a:ext>
            </a:extLst>
          </p:cNvPr>
          <p:cNvSpPr txBox="1"/>
          <p:nvPr/>
        </p:nvSpPr>
        <p:spPr>
          <a:xfrm>
            <a:off x="7721044" y="851089"/>
            <a:ext cx="263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Activités économiques</a:t>
            </a:r>
          </a:p>
        </p:txBody>
      </p:sp>
    </p:spTree>
    <p:extLst>
      <p:ext uri="{BB962C8B-B14F-4D97-AF65-F5344CB8AC3E}">
        <p14:creationId xmlns:p14="http://schemas.microsoft.com/office/powerpoint/2010/main" val="22903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619830" y="361940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PARTIE 5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E20D86-CEF9-4A81-B834-54CADF7599C1}"/>
              </a:ext>
            </a:extLst>
          </p:cNvPr>
          <p:cNvSpPr/>
          <p:nvPr/>
        </p:nvSpPr>
        <p:spPr>
          <a:xfrm>
            <a:off x="3582955" y="2838624"/>
            <a:ext cx="3179555" cy="1180751"/>
          </a:xfrm>
          <a:prstGeom prst="roundRect">
            <a:avLst/>
          </a:prstGeom>
          <a:solidFill>
            <a:srgbClr val="EC7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99589-A87C-46E1-9CBB-9DB15F3DD271}"/>
              </a:ext>
            </a:extLst>
          </p:cNvPr>
          <p:cNvSpPr txBox="1"/>
          <p:nvPr/>
        </p:nvSpPr>
        <p:spPr>
          <a:xfrm>
            <a:off x="3613704" y="2998112"/>
            <a:ext cx="31795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b="1" dirty="0"/>
              <a:t>GERER AU MIEUX LES RESSOURCES</a:t>
            </a:r>
            <a:endParaRPr lang="fr-FR" sz="25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C3EBDD-1303-4321-90E9-3E978F2D0710}"/>
              </a:ext>
            </a:extLst>
          </p:cNvPr>
          <p:cNvSpPr txBox="1"/>
          <p:nvPr/>
        </p:nvSpPr>
        <p:spPr>
          <a:xfrm>
            <a:off x="7362645" y="2051411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Favoriser la transition énergétique et l’utilisation d’énergies renouvelables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5357B-BA3C-4CB5-B2BC-D9923AA8B475}"/>
              </a:ext>
            </a:extLst>
          </p:cNvPr>
          <p:cNvSpPr txBox="1"/>
          <p:nvPr/>
        </p:nvSpPr>
        <p:spPr>
          <a:xfrm>
            <a:off x="6261479" y="5625257"/>
            <a:ext cx="305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Tenir compte des risques naturels et technologiques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198BFF-5AE0-4E95-B529-6B06B3791C9C}"/>
              </a:ext>
            </a:extLst>
          </p:cNvPr>
          <p:cNvSpPr txBox="1"/>
          <p:nvPr/>
        </p:nvSpPr>
        <p:spPr>
          <a:xfrm>
            <a:off x="671804" y="5621777"/>
            <a:ext cx="29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Lutter contre les nuisances sonores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652130-4F20-4351-AACA-7B9D9CCC4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1" t="30228" r="25900" b="24747"/>
          <a:stretch/>
        </p:blipFill>
        <p:spPr>
          <a:xfrm>
            <a:off x="4918164" y="374759"/>
            <a:ext cx="900908" cy="8832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860E1E-D718-438D-87E3-76C105FDD65A}"/>
              </a:ext>
            </a:extLst>
          </p:cNvPr>
          <p:cNvSpPr txBox="1"/>
          <p:nvPr/>
        </p:nvSpPr>
        <p:spPr>
          <a:xfrm>
            <a:off x="3960772" y="1199703"/>
            <a:ext cx="29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Préserver les ressources en 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4DC79D-FF56-4678-A1A7-0077C49D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5" t="1432" r="15619"/>
          <a:stretch/>
        </p:blipFill>
        <p:spPr>
          <a:xfrm>
            <a:off x="8524312" y="1258034"/>
            <a:ext cx="464278" cy="6818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93A29B-93AF-4F5C-9D55-6E2A6B19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645" y="4773930"/>
            <a:ext cx="847847" cy="8478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4F9835-27F2-4CCB-A77E-A0EFBF6F1A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97" t="17936" r="15692" b="22533"/>
          <a:stretch/>
        </p:blipFill>
        <p:spPr>
          <a:xfrm>
            <a:off x="1569314" y="4751605"/>
            <a:ext cx="831575" cy="7223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F84A3C-AAF6-4C39-8D98-9181373ED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11" y="1522831"/>
            <a:ext cx="625804" cy="62450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7D2A096-3F17-4ABF-BEDD-19417B1CAC1C}"/>
              </a:ext>
            </a:extLst>
          </p:cNvPr>
          <p:cNvSpPr txBox="1"/>
          <p:nvPr/>
        </p:nvSpPr>
        <p:spPr>
          <a:xfrm>
            <a:off x="132401" y="2295109"/>
            <a:ext cx="29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Lutter contre les pollutions (gestion des déchets)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135B416-8747-4FCE-855C-13F85D2785C8}"/>
              </a:ext>
            </a:extLst>
          </p:cNvPr>
          <p:cNvSpPr/>
          <p:nvPr/>
        </p:nvSpPr>
        <p:spPr>
          <a:xfrm>
            <a:off x="1587977" y="4690655"/>
            <a:ext cx="850236" cy="848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50E39C5-05C6-489B-B17A-DF6FA4E2D599}"/>
              </a:ext>
            </a:extLst>
          </p:cNvPr>
          <p:cNvSpPr/>
          <p:nvPr/>
        </p:nvSpPr>
        <p:spPr>
          <a:xfrm>
            <a:off x="8393103" y="1177000"/>
            <a:ext cx="850236" cy="848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5A28FC2-67CE-478C-928D-1B418541A118}"/>
              </a:ext>
            </a:extLst>
          </p:cNvPr>
          <p:cNvSpPr/>
          <p:nvPr/>
        </p:nvSpPr>
        <p:spPr>
          <a:xfrm>
            <a:off x="4943500" y="330235"/>
            <a:ext cx="850236" cy="848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FA7EFEC-13F6-4990-A647-3F5F49CAAAF0}"/>
              </a:ext>
            </a:extLst>
          </p:cNvPr>
          <p:cNvSpPr/>
          <p:nvPr/>
        </p:nvSpPr>
        <p:spPr>
          <a:xfrm>
            <a:off x="1107595" y="1418409"/>
            <a:ext cx="850236" cy="848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BF408DD-D943-4749-9169-AB229842CCDC}"/>
              </a:ext>
            </a:extLst>
          </p:cNvPr>
          <p:cNvCxnSpPr>
            <a:stCxn id="2" idx="0"/>
          </p:cNvCxnSpPr>
          <p:nvPr/>
        </p:nvCxnSpPr>
        <p:spPr>
          <a:xfrm flipV="1">
            <a:off x="5172733" y="1860789"/>
            <a:ext cx="30748" cy="977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D4BA739-174E-4D3C-853B-05B89B95829C}"/>
              </a:ext>
            </a:extLst>
          </p:cNvPr>
          <p:cNvCxnSpPr>
            <a:cxnSpLocks/>
          </p:cNvCxnSpPr>
          <p:nvPr/>
        </p:nvCxnSpPr>
        <p:spPr>
          <a:xfrm flipV="1">
            <a:off x="6752170" y="2633680"/>
            <a:ext cx="774480" cy="362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FD1E6B0-DA9A-430B-9993-1CA3D21E0AAA}"/>
              </a:ext>
            </a:extLst>
          </p:cNvPr>
          <p:cNvCxnSpPr>
            <a:cxnSpLocks/>
          </p:cNvCxnSpPr>
          <p:nvPr/>
        </p:nvCxnSpPr>
        <p:spPr>
          <a:xfrm>
            <a:off x="5623713" y="4018743"/>
            <a:ext cx="1374246" cy="1094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3A17B8E-269C-4387-92AA-F744EA65A9B6}"/>
              </a:ext>
            </a:extLst>
          </p:cNvPr>
          <p:cNvCxnSpPr>
            <a:cxnSpLocks/>
          </p:cNvCxnSpPr>
          <p:nvPr/>
        </p:nvCxnSpPr>
        <p:spPr>
          <a:xfrm flipH="1">
            <a:off x="2818815" y="4032749"/>
            <a:ext cx="1557520" cy="9089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696A2E8-73F0-400D-9C38-9FA0AAB08C10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3043552" y="2587497"/>
            <a:ext cx="565118" cy="36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6983" y="1209497"/>
            <a:ext cx="5283200" cy="1135541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Bahnschrift Light" panose="020B0502040204020203" pitchFamily="34" charset="0"/>
              </a:rPr>
              <a:t>RÉUNION DE LANCEMENT</a:t>
            </a:r>
            <a:br>
              <a:rPr lang="fr-FR" sz="3200" dirty="0">
                <a:latin typeface="Bahnschrift Light" panose="020B0502040204020203" pitchFamily="34" charset="0"/>
              </a:rPr>
            </a:b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0861" y="3271253"/>
            <a:ext cx="8688388" cy="33262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 / 	Présentation de la démarche PLU</a:t>
            </a:r>
          </a:p>
          <a:p>
            <a:pPr marL="534988"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 / 	Présentation des intervenants</a:t>
            </a:r>
          </a:p>
          <a:p>
            <a:pPr>
              <a:spcBef>
                <a:spcPts val="0"/>
              </a:spcBef>
            </a:pPr>
            <a:endParaRPr lang="fr-F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 / 	Les grandes thématiques à aborder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4E5B6-F759-49B1-ABFC-7B0DFBFC4210}"/>
              </a:ext>
            </a:extLst>
          </p:cNvPr>
          <p:cNvSpPr/>
          <p:nvPr/>
        </p:nvSpPr>
        <p:spPr>
          <a:xfrm>
            <a:off x="0" y="2447193"/>
            <a:ext cx="9042400" cy="13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31074-B98E-47ED-B004-E2D2ECA07411}"/>
              </a:ext>
            </a:extLst>
          </p:cNvPr>
          <p:cNvSpPr/>
          <p:nvPr/>
        </p:nvSpPr>
        <p:spPr>
          <a:xfrm>
            <a:off x="2433782" y="2560697"/>
            <a:ext cx="660861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C1276-FB25-4F92-AF34-1E8E24318FDF}"/>
              </a:ext>
            </a:extLst>
          </p:cNvPr>
          <p:cNvSpPr/>
          <p:nvPr/>
        </p:nvSpPr>
        <p:spPr>
          <a:xfrm>
            <a:off x="6953672" y="348155"/>
            <a:ext cx="223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kern="1000" cap="none" spc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PLU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39302BB4-4D05-42D2-A4FD-C1D64F4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E6704-6E39-4B42-8BBB-E6F2EF82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7" y="2768600"/>
            <a:ext cx="8596668" cy="1320800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80E30F-1D8E-4A18-9349-ABD9D7CB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lancement du PLU – Commune de Tigy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9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4E5B6-F759-49B1-ABFC-7B0DFBFC4210}"/>
              </a:ext>
            </a:extLst>
          </p:cNvPr>
          <p:cNvSpPr/>
          <p:nvPr/>
        </p:nvSpPr>
        <p:spPr>
          <a:xfrm>
            <a:off x="0" y="3574032"/>
            <a:ext cx="9042400" cy="13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31074-B98E-47ED-B004-E2D2ECA07411}"/>
              </a:ext>
            </a:extLst>
          </p:cNvPr>
          <p:cNvSpPr/>
          <p:nvPr/>
        </p:nvSpPr>
        <p:spPr>
          <a:xfrm>
            <a:off x="2433782" y="3687536"/>
            <a:ext cx="660861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E8BEE9-A904-49CE-A4E0-47ED69E5E0A9}"/>
              </a:ext>
            </a:extLst>
          </p:cNvPr>
          <p:cNvSpPr txBox="1">
            <a:spLocks/>
          </p:cNvSpPr>
          <p:nvPr/>
        </p:nvSpPr>
        <p:spPr>
          <a:xfrm>
            <a:off x="2155153" y="1995067"/>
            <a:ext cx="6887247" cy="1737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Présentation de la démarche PLU</a:t>
            </a:r>
            <a:endParaRPr lang="fr-FR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A6B49-152A-49CC-87C6-F579A5A341BE}"/>
              </a:ext>
            </a:extLst>
          </p:cNvPr>
          <p:cNvSpPr/>
          <p:nvPr/>
        </p:nvSpPr>
        <p:spPr>
          <a:xfrm>
            <a:off x="3613704" y="584233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9D09B-6C35-4945-B92A-6149A1C22A87}"/>
              </a:ext>
            </a:extLst>
          </p:cNvPr>
          <p:cNvSpPr/>
          <p:nvPr/>
        </p:nvSpPr>
        <p:spPr>
          <a:xfrm>
            <a:off x="413448" y="285048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kern="1000" cap="none" spc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Light" panose="020B0502040204020203" pitchFamily="34" charset="0"/>
              </a:rPr>
              <a:t>PLU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30DE763B-2536-4C2D-9534-E1A28894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9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80404" y="74554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Contexte juridique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8B089-4C61-4142-9743-BFC4D93BF324}"/>
              </a:ext>
            </a:extLst>
          </p:cNvPr>
          <p:cNvSpPr txBox="1"/>
          <p:nvPr/>
        </p:nvSpPr>
        <p:spPr>
          <a:xfrm>
            <a:off x="375130" y="793356"/>
            <a:ext cx="4038249" cy="830997"/>
          </a:xfrm>
          <a:prstGeom prst="rect">
            <a:avLst/>
          </a:prstGeom>
          <a:solidFill>
            <a:srgbClr val="E85E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Loi SRU (Solidarité et Renouvellement urbain)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28ACBD-C6E3-4863-A6DA-C4403FBE41ED}"/>
              </a:ext>
            </a:extLst>
          </p:cNvPr>
          <p:cNvSpPr txBox="1"/>
          <p:nvPr/>
        </p:nvSpPr>
        <p:spPr>
          <a:xfrm>
            <a:off x="375131" y="1974685"/>
            <a:ext cx="403824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Loi Grenelle 2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Loi de Modernisation de la Pêche et de l’Agriculture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48D932-4886-432E-9D30-9C56B1AD55F9}"/>
              </a:ext>
            </a:extLst>
          </p:cNvPr>
          <p:cNvSpPr txBox="1"/>
          <p:nvPr/>
        </p:nvSpPr>
        <p:spPr>
          <a:xfrm>
            <a:off x="375131" y="3402235"/>
            <a:ext cx="403824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Loi ALUR (Accès au Logement et à un Urbanisme Rénové)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LAAF (Loi d’Avenir pour l’Agriculture, l’Alimentation et la Forêt)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B3222E-3583-4396-8931-4388BE7C9FEA}"/>
              </a:ext>
            </a:extLst>
          </p:cNvPr>
          <p:cNvSpPr txBox="1"/>
          <p:nvPr/>
        </p:nvSpPr>
        <p:spPr>
          <a:xfrm>
            <a:off x="375131" y="5076006"/>
            <a:ext cx="40382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Loi ELAN (Evolution du Logement, de l’Aménagement et du Numérique)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9B03F7-0F92-4019-B6D7-23F6C2823A9F}"/>
              </a:ext>
            </a:extLst>
          </p:cNvPr>
          <p:cNvSpPr txBox="1"/>
          <p:nvPr/>
        </p:nvSpPr>
        <p:spPr>
          <a:xfrm>
            <a:off x="6096000" y="1039577"/>
            <a:ext cx="387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Introduction du PADD et des OAP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8BD30C-4859-4269-98F9-86727B1A7575}"/>
              </a:ext>
            </a:extLst>
          </p:cNvPr>
          <p:cNvSpPr txBox="1"/>
          <p:nvPr/>
        </p:nvSpPr>
        <p:spPr>
          <a:xfrm>
            <a:off x="6096000" y="2010128"/>
            <a:ext cx="4540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Limitation consommation des espaces agricoles</a:t>
            </a:r>
          </a:p>
          <a:p>
            <a:r>
              <a:rPr lang="fr-FR" sz="1600" dirty="0"/>
              <a:t>Introduction TVB</a:t>
            </a:r>
          </a:p>
          <a:p>
            <a:r>
              <a:rPr lang="fr-FR" sz="1600" dirty="0"/>
              <a:t>Obligation des EE en zone Natura 2000</a:t>
            </a:r>
          </a:p>
          <a:p>
            <a:r>
              <a:rPr lang="fr-FR" sz="1600" dirty="0"/>
              <a:t>Autorité environnementale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DCE3F5-CA2D-476F-8620-11E0C9DE03C6}"/>
              </a:ext>
            </a:extLst>
          </p:cNvPr>
          <p:cNvSpPr txBox="1"/>
          <p:nvPr/>
        </p:nvSpPr>
        <p:spPr>
          <a:xfrm>
            <a:off x="6096000" y="3648455"/>
            <a:ext cx="454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Encouragement à la densification</a:t>
            </a:r>
          </a:p>
          <a:p>
            <a:r>
              <a:rPr lang="fr-FR" sz="1600" dirty="0"/>
              <a:t>Limitation de la consommation d’espaces</a:t>
            </a:r>
          </a:p>
          <a:p>
            <a:r>
              <a:rPr lang="fr-FR" sz="1600" dirty="0"/>
              <a:t>CDPENAF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FCD705-3A1C-48F7-B146-1AE34592DF86}"/>
              </a:ext>
            </a:extLst>
          </p:cNvPr>
          <p:cNvSpPr txBox="1"/>
          <p:nvPr/>
        </p:nvSpPr>
        <p:spPr>
          <a:xfrm>
            <a:off x="6096000" y="5076005"/>
            <a:ext cx="454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Analyse consommation de l’espace</a:t>
            </a:r>
          </a:p>
          <a:p>
            <a:r>
              <a:rPr lang="fr-FR" sz="1600" dirty="0"/>
              <a:t>Renforcement des OAP</a:t>
            </a:r>
          </a:p>
          <a:p>
            <a:r>
              <a:rPr lang="fr-FR" sz="1600" dirty="0"/>
              <a:t>Caractère exceptionnel des STECAL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80FFB81-A299-4811-876C-34332E6A5F61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4413379" y="1208854"/>
            <a:ext cx="1682621" cy="1"/>
          </a:xfrm>
          <a:prstGeom prst="straightConnector1">
            <a:avLst/>
          </a:prstGeom>
          <a:ln w="92075" cmpd="dbl">
            <a:solidFill>
              <a:srgbClr val="E85E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DD356CF-7B94-4077-9326-8C06B040B090}"/>
              </a:ext>
            </a:extLst>
          </p:cNvPr>
          <p:cNvCxnSpPr/>
          <p:nvPr/>
        </p:nvCxnSpPr>
        <p:spPr>
          <a:xfrm flipV="1">
            <a:off x="4413379" y="2513292"/>
            <a:ext cx="1682621" cy="1"/>
          </a:xfrm>
          <a:prstGeom prst="straightConnector1">
            <a:avLst/>
          </a:prstGeom>
          <a:ln w="92075" cmpd="dbl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01702F5-0070-408F-B90B-D432FA704CE5}"/>
              </a:ext>
            </a:extLst>
          </p:cNvPr>
          <p:cNvCxnSpPr/>
          <p:nvPr/>
        </p:nvCxnSpPr>
        <p:spPr>
          <a:xfrm flipV="1">
            <a:off x="4413378" y="4063953"/>
            <a:ext cx="1682621" cy="1"/>
          </a:xfrm>
          <a:prstGeom prst="straightConnector1">
            <a:avLst/>
          </a:prstGeom>
          <a:ln w="92075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7692240-432E-4A2D-9DCC-EC8AF255B122}"/>
              </a:ext>
            </a:extLst>
          </p:cNvPr>
          <p:cNvCxnSpPr/>
          <p:nvPr/>
        </p:nvCxnSpPr>
        <p:spPr>
          <a:xfrm flipV="1">
            <a:off x="4413378" y="5526036"/>
            <a:ext cx="1682621" cy="1"/>
          </a:xfrm>
          <a:prstGeom prst="straightConnector1">
            <a:avLst/>
          </a:prstGeom>
          <a:ln w="92075" cmpd="dbl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714FAC9-A4BB-407B-9680-B500632905E7}"/>
              </a:ext>
            </a:extLst>
          </p:cNvPr>
          <p:cNvCxnSpPr>
            <a:stCxn id="2" idx="2"/>
            <a:endCxn id="9" idx="0"/>
          </p:cNvCxnSpPr>
          <p:nvPr/>
        </p:nvCxnSpPr>
        <p:spPr>
          <a:xfrm>
            <a:off x="2394255" y="1624353"/>
            <a:ext cx="0" cy="350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141BCDE-7C7D-49EA-B100-B8D08744A230}"/>
              </a:ext>
            </a:extLst>
          </p:cNvPr>
          <p:cNvCxnSpPr/>
          <p:nvPr/>
        </p:nvCxnSpPr>
        <p:spPr>
          <a:xfrm>
            <a:off x="2393652" y="3082681"/>
            <a:ext cx="0" cy="350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DA48DF5-F0B5-408F-9271-940AF1BF9225}"/>
              </a:ext>
            </a:extLst>
          </p:cNvPr>
          <p:cNvCxnSpPr/>
          <p:nvPr/>
        </p:nvCxnSpPr>
        <p:spPr>
          <a:xfrm>
            <a:off x="2393652" y="4725674"/>
            <a:ext cx="0" cy="350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2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553D956-D0E6-463E-A482-D87BC709B7B6}"/>
              </a:ext>
            </a:extLst>
          </p:cNvPr>
          <p:cNvSpPr/>
          <p:nvPr/>
        </p:nvSpPr>
        <p:spPr>
          <a:xfrm>
            <a:off x="1826477" y="936349"/>
            <a:ext cx="6798614" cy="9936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184327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Les thématiques abordées par le PLU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00422D-BB36-4B5A-A2CF-DD127EAD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029" y="3445495"/>
            <a:ext cx="841904" cy="7190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29256E-55A7-4B22-9889-80B3B8AAB3A3}"/>
              </a:ext>
            </a:extLst>
          </p:cNvPr>
          <p:cNvSpPr txBox="1"/>
          <p:nvPr/>
        </p:nvSpPr>
        <p:spPr>
          <a:xfrm>
            <a:off x="3088082" y="771464"/>
            <a:ext cx="4374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atin typeface="Calibri" panose="020F0502020204030204" pitchFamily="34" charset="0"/>
                <a:cs typeface="Calibri" panose="020F0502020204030204" pitchFamily="34" charset="0"/>
              </a:rPr>
              <a:t>PLU</a:t>
            </a:r>
            <a:br>
              <a:rPr lang="fr-FR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une stratégique politique pour 10 ou 15 ans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31B395-449A-48FA-8291-FBD7AC68C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0" t="13212" r="13478" b="16380"/>
          <a:stretch/>
        </p:blipFill>
        <p:spPr>
          <a:xfrm>
            <a:off x="9163181" y="2685041"/>
            <a:ext cx="852395" cy="8606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C6B1C4-9D7D-4CD6-A44B-75EF666C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17" y="4662135"/>
            <a:ext cx="647528" cy="6446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3AF020-3C71-46B0-A92E-2D06C46FF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4584121"/>
            <a:ext cx="761114" cy="7611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4D2EA6-E9EE-4D29-9C95-8DA812F86E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00" b="14639"/>
          <a:stretch/>
        </p:blipFill>
        <p:spPr>
          <a:xfrm>
            <a:off x="1790171" y="4502297"/>
            <a:ext cx="968894" cy="7078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A88B7C-8DEB-46E5-8D3B-5B0F14416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" y="3159829"/>
            <a:ext cx="608032" cy="60803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FAC8D64-1CA1-43A4-ABA0-F812A79FE8E0}"/>
              </a:ext>
            </a:extLst>
          </p:cNvPr>
          <p:cNvSpPr txBox="1"/>
          <p:nvPr/>
        </p:nvSpPr>
        <p:spPr>
          <a:xfrm>
            <a:off x="5275251" y="3514418"/>
            <a:ext cx="155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Commerces et développement économique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D2BD609-DEEF-4D58-B3A7-2D9813FB5C4C}"/>
              </a:ext>
            </a:extLst>
          </p:cNvPr>
          <p:cNvSpPr txBox="1"/>
          <p:nvPr/>
        </p:nvSpPr>
        <p:spPr>
          <a:xfrm>
            <a:off x="8815577" y="3545708"/>
            <a:ext cx="155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Loisirs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469DDCE-F03D-4E26-9BA0-48BC549C4C7E}"/>
              </a:ext>
            </a:extLst>
          </p:cNvPr>
          <p:cNvSpPr txBox="1"/>
          <p:nvPr/>
        </p:nvSpPr>
        <p:spPr>
          <a:xfrm>
            <a:off x="7069581" y="5319817"/>
            <a:ext cx="155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Energies et communications numériques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E3DEB55-4B9E-4960-930E-96749643AC81}"/>
              </a:ext>
            </a:extLst>
          </p:cNvPr>
          <p:cNvSpPr txBox="1"/>
          <p:nvPr/>
        </p:nvSpPr>
        <p:spPr>
          <a:xfrm>
            <a:off x="4561274" y="5286610"/>
            <a:ext cx="155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Préservation des paysages, des espaces naturels et de la biodiversité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443EE4-EE8E-421F-B263-FA9EE6B03EA8}"/>
              </a:ext>
            </a:extLst>
          </p:cNvPr>
          <p:cNvSpPr txBox="1"/>
          <p:nvPr/>
        </p:nvSpPr>
        <p:spPr>
          <a:xfrm>
            <a:off x="1538319" y="5187643"/>
            <a:ext cx="155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Services et équipements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5B08F41-A78D-4551-8464-44B9C05DAD42}"/>
              </a:ext>
            </a:extLst>
          </p:cNvPr>
          <p:cNvSpPr txBox="1"/>
          <p:nvPr/>
        </p:nvSpPr>
        <p:spPr>
          <a:xfrm>
            <a:off x="2505" y="3789196"/>
            <a:ext cx="155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Limiter l’étalement urbain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7F245CC-F8F5-4CA8-8411-CE38D3868089}"/>
              </a:ext>
            </a:extLst>
          </p:cNvPr>
          <p:cNvSpPr txBox="1"/>
          <p:nvPr/>
        </p:nvSpPr>
        <p:spPr>
          <a:xfrm>
            <a:off x="3675328" y="4224327"/>
            <a:ext cx="155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Mobilités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3E12AA2-D8A5-4085-A76C-E745F1BD60DB}"/>
              </a:ext>
            </a:extLst>
          </p:cNvPr>
          <p:cNvSpPr txBox="1"/>
          <p:nvPr/>
        </p:nvSpPr>
        <p:spPr>
          <a:xfrm>
            <a:off x="2145211" y="3523093"/>
            <a:ext cx="155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Logements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4E65DD0-8D98-4C57-BD8A-7C20C575A2F9}"/>
              </a:ext>
            </a:extLst>
          </p:cNvPr>
          <p:cNvSpPr txBox="1"/>
          <p:nvPr/>
        </p:nvSpPr>
        <p:spPr>
          <a:xfrm>
            <a:off x="7333561" y="3995227"/>
            <a:ext cx="155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091125E-2A5C-4B3A-91AE-E86723B534CD}"/>
              </a:ext>
            </a:extLst>
          </p:cNvPr>
          <p:cNvCxnSpPr>
            <a:cxnSpLocks/>
          </p:cNvCxnSpPr>
          <p:nvPr/>
        </p:nvCxnSpPr>
        <p:spPr>
          <a:xfrm flipH="1">
            <a:off x="1240323" y="1953392"/>
            <a:ext cx="3968266" cy="1401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1A46B11-A0BE-482B-83D1-B23D918ECAC9}"/>
              </a:ext>
            </a:extLst>
          </p:cNvPr>
          <p:cNvCxnSpPr>
            <a:cxnSpLocks/>
          </p:cNvCxnSpPr>
          <p:nvPr/>
        </p:nvCxnSpPr>
        <p:spPr>
          <a:xfrm flipH="1">
            <a:off x="3333284" y="1970368"/>
            <a:ext cx="1862596" cy="11590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7FEA2243-7279-4F18-86E3-8EC0A6A5B804}"/>
              </a:ext>
            </a:extLst>
          </p:cNvPr>
          <p:cNvCxnSpPr>
            <a:cxnSpLocks/>
          </p:cNvCxnSpPr>
          <p:nvPr/>
        </p:nvCxnSpPr>
        <p:spPr>
          <a:xfrm flipH="1">
            <a:off x="2677175" y="1915244"/>
            <a:ext cx="2562495" cy="2746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04B040E2-66FE-461D-9149-C85AD800027C}"/>
              </a:ext>
            </a:extLst>
          </p:cNvPr>
          <p:cNvCxnSpPr>
            <a:cxnSpLocks/>
          </p:cNvCxnSpPr>
          <p:nvPr/>
        </p:nvCxnSpPr>
        <p:spPr>
          <a:xfrm flipH="1">
            <a:off x="4635029" y="1930048"/>
            <a:ext cx="579110" cy="1455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7D9248E-D80D-407A-8AB7-168B6049ED3C}"/>
              </a:ext>
            </a:extLst>
          </p:cNvPr>
          <p:cNvCxnSpPr>
            <a:cxnSpLocks/>
          </p:cNvCxnSpPr>
          <p:nvPr/>
        </p:nvCxnSpPr>
        <p:spPr>
          <a:xfrm>
            <a:off x="5217555" y="1933824"/>
            <a:ext cx="16459" cy="25991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EE959DE-3C5D-47C8-A568-0992AEB45132}"/>
              </a:ext>
            </a:extLst>
          </p:cNvPr>
          <p:cNvCxnSpPr>
            <a:cxnSpLocks/>
          </p:cNvCxnSpPr>
          <p:nvPr/>
        </p:nvCxnSpPr>
        <p:spPr>
          <a:xfrm>
            <a:off x="5220846" y="1942487"/>
            <a:ext cx="481761" cy="10351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57F392A-7998-4C7E-95EB-07A884D11325}"/>
              </a:ext>
            </a:extLst>
          </p:cNvPr>
          <p:cNvCxnSpPr>
            <a:cxnSpLocks/>
          </p:cNvCxnSpPr>
          <p:nvPr/>
        </p:nvCxnSpPr>
        <p:spPr>
          <a:xfrm>
            <a:off x="5225784" y="1936923"/>
            <a:ext cx="2410281" cy="1389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5F28B99-4375-4081-8E39-7CD190EF6ACB}"/>
              </a:ext>
            </a:extLst>
          </p:cNvPr>
          <p:cNvCxnSpPr>
            <a:cxnSpLocks/>
          </p:cNvCxnSpPr>
          <p:nvPr/>
        </p:nvCxnSpPr>
        <p:spPr>
          <a:xfrm>
            <a:off x="5232491" y="1945108"/>
            <a:ext cx="3932216" cy="1137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7407EE6-B8BA-472C-8E46-77AD1B1C9FA9}"/>
              </a:ext>
            </a:extLst>
          </p:cNvPr>
          <p:cNvCxnSpPr>
            <a:cxnSpLocks/>
          </p:cNvCxnSpPr>
          <p:nvPr/>
        </p:nvCxnSpPr>
        <p:spPr>
          <a:xfrm>
            <a:off x="5248636" y="1940474"/>
            <a:ext cx="2253147" cy="25582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F594C0F9-4550-425B-AEF7-AD541C1791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05" t="19493" r="27331" b="28637"/>
          <a:stretch/>
        </p:blipFill>
        <p:spPr>
          <a:xfrm>
            <a:off x="7855912" y="3082139"/>
            <a:ext cx="838676" cy="9891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73CC39-5591-48C5-AB03-AA85D32F6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559" y="2897175"/>
            <a:ext cx="746480" cy="6220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965FB2-7BFE-4EDF-BAA3-B112C79F9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5448" y="2890088"/>
            <a:ext cx="70847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30BA8CB-3713-437E-A866-E709DE5CEC3F}"/>
              </a:ext>
            </a:extLst>
          </p:cNvPr>
          <p:cNvSpPr/>
          <p:nvPr/>
        </p:nvSpPr>
        <p:spPr>
          <a:xfrm>
            <a:off x="744116" y="4660597"/>
            <a:ext cx="1978089" cy="7127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6012112-A00D-42E3-BEFC-52BE03B2E7CB}"/>
              </a:ext>
            </a:extLst>
          </p:cNvPr>
          <p:cNvSpPr/>
          <p:nvPr/>
        </p:nvSpPr>
        <p:spPr>
          <a:xfrm>
            <a:off x="7468371" y="4868262"/>
            <a:ext cx="1978089" cy="71279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CB74E39-6B26-4B07-BAE1-9F37BF8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38D6F88-958E-40A7-BF59-FB58219B412E}"/>
              </a:ext>
            </a:extLst>
          </p:cNvPr>
          <p:cNvSpPr/>
          <p:nvPr/>
        </p:nvSpPr>
        <p:spPr>
          <a:xfrm>
            <a:off x="4197225" y="2084846"/>
            <a:ext cx="1978089" cy="1048809"/>
          </a:xfrm>
          <a:prstGeom prst="roundRect">
            <a:avLst/>
          </a:prstGeom>
          <a:solidFill>
            <a:srgbClr val="E85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349A72D-2461-4CA7-9444-FF38A452F68A}"/>
              </a:ext>
            </a:extLst>
          </p:cNvPr>
          <p:cNvSpPr/>
          <p:nvPr/>
        </p:nvSpPr>
        <p:spPr>
          <a:xfrm>
            <a:off x="744117" y="2111779"/>
            <a:ext cx="1978089" cy="1048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464898" y="267072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Les différentes pièces d’un PLU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CAA25BE-5BC6-47EA-B446-60100CCA30F4}"/>
              </a:ext>
            </a:extLst>
          </p:cNvPr>
          <p:cNvSpPr/>
          <p:nvPr/>
        </p:nvSpPr>
        <p:spPr>
          <a:xfrm>
            <a:off x="7466043" y="2111779"/>
            <a:ext cx="1978089" cy="104880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454BFEA-A5CD-42D5-A769-6A70E5A63A8F}"/>
              </a:ext>
            </a:extLst>
          </p:cNvPr>
          <p:cNvSpPr/>
          <p:nvPr/>
        </p:nvSpPr>
        <p:spPr>
          <a:xfrm>
            <a:off x="7456855" y="3928227"/>
            <a:ext cx="1978089" cy="712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D5B1A8-13D6-4FA5-AF07-8B3690560190}"/>
              </a:ext>
            </a:extLst>
          </p:cNvPr>
          <p:cNvSpPr txBox="1"/>
          <p:nvPr/>
        </p:nvSpPr>
        <p:spPr>
          <a:xfrm>
            <a:off x="4435152" y="2432412"/>
            <a:ext cx="1548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PADD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3FAB65-3B4C-4F0B-9114-975E96216328}"/>
              </a:ext>
            </a:extLst>
          </p:cNvPr>
          <p:cNvSpPr txBox="1"/>
          <p:nvPr/>
        </p:nvSpPr>
        <p:spPr>
          <a:xfrm>
            <a:off x="534956" y="2266852"/>
            <a:ext cx="2407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RAPPORT DE PRESENTATION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10E948-AADF-4F82-986B-D93311261DEC}"/>
              </a:ext>
            </a:extLst>
          </p:cNvPr>
          <p:cNvSpPr txBox="1"/>
          <p:nvPr/>
        </p:nvSpPr>
        <p:spPr>
          <a:xfrm>
            <a:off x="7737406" y="2432412"/>
            <a:ext cx="1435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OAP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B31FE3-66C2-4ED8-A864-10329AE94439}"/>
              </a:ext>
            </a:extLst>
          </p:cNvPr>
          <p:cNvSpPr txBox="1"/>
          <p:nvPr/>
        </p:nvSpPr>
        <p:spPr>
          <a:xfrm>
            <a:off x="7570233" y="4076875"/>
            <a:ext cx="1769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REGLEMENT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39C50D-24C8-4511-AC59-3FBE535EFB9D}"/>
              </a:ext>
            </a:extLst>
          </p:cNvPr>
          <p:cNvSpPr txBox="1"/>
          <p:nvPr/>
        </p:nvSpPr>
        <p:spPr>
          <a:xfrm>
            <a:off x="7700861" y="4984095"/>
            <a:ext cx="1508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ZONAGE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48B571-33A0-4374-9058-D79FAAA77A9C}"/>
              </a:ext>
            </a:extLst>
          </p:cNvPr>
          <p:cNvSpPr txBox="1"/>
          <p:nvPr/>
        </p:nvSpPr>
        <p:spPr>
          <a:xfrm>
            <a:off x="997913" y="4809161"/>
            <a:ext cx="1470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ANNEXES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EF600D8-3F31-4864-8359-E6C3B069CACF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2704326" y="2609250"/>
            <a:ext cx="149289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4C96A46-D8CB-48E5-AFF7-072107FCB424}"/>
              </a:ext>
            </a:extLst>
          </p:cNvPr>
          <p:cNvCxnSpPr>
            <a:cxnSpLocks/>
          </p:cNvCxnSpPr>
          <p:nvPr/>
        </p:nvCxnSpPr>
        <p:spPr>
          <a:xfrm flipV="1">
            <a:off x="6157434" y="2636183"/>
            <a:ext cx="1346327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EFDA2B12-6D22-4079-9E53-C5C31D1DFD8E}"/>
              </a:ext>
            </a:extLst>
          </p:cNvPr>
          <p:cNvSpPr txBox="1"/>
          <p:nvPr/>
        </p:nvSpPr>
        <p:spPr>
          <a:xfrm>
            <a:off x="4224682" y="1394777"/>
            <a:ext cx="197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Projet politique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9BF794F-4CDE-43F3-9EE8-E13505433C7F}"/>
              </a:ext>
            </a:extLst>
          </p:cNvPr>
          <p:cNvSpPr txBox="1"/>
          <p:nvPr/>
        </p:nvSpPr>
        <p:spPr>
          <a:xfrm>
            <a:off x="625151" y="1418098"/>
            <a:ext cx="221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Document justificatif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126E90-E5A0-4CE8-A132-BEF4942BDDCF}"/>
              </a:ext>
            </a:extLst>
          </p:cNvPr>
          <p:cNvSpPr txBox="1"/>
          <p:nvPr/>
        </p:nvSpPr>
        <p:spPr>
          <a:xfrm>
            <a:off x="7197355" y="1239271"/>
            <a:ext cx="251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Documents opposables à l’instruction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F3CAA5-8CB1-421F-92C3-DF2CAB61E601}"/>
              </a:ext>
            </a:extLst>
          </p:cNvPr>
          <p:cNvSpPr txBox="1"/>
          <p:nvPr/>
        </p:nvSpPr>
        <p:spPr>
          <a:xfrm>
            <a:off x="625151" y="4166971"/>
            <a:ext cx="221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Document informatif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5D59A0A-9AC6-4FE9-BCBC-E284F8BD65E9}"/>
              </a:ext>
            </a:extLst>
          </p:cNvPr>
          <p:cNvCxnSpPr>
            <a:stCxn id="17" idx="3"/>
          </p:cNvCxnSpPr>
          <p:nvPr/>
        </p:nvCxnSpPr>
        <p:spPr>
          <a:xfrm flipV="1">
            <a:off x="9444132" y="2636183"/>
            <a:ext cx="595796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A9280BD-584A-4890-8DA1-CA3EBD2CA6DF}"/>
              </a:ext>
            </a:extLst>
          </p:cNvPr>
          <p:cNvSpPr txBox="1"/>
          <p:nvPr/>
        </p:nvSpPr>
        <p:spPr>
          <a:xfrm>
            <a:off x="9742030" y="2462477"/>
            <a:ext cx="25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COMPATIBILITE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4C6653E-B498-41D9-8AD9-0D59BCCFEDE3}"/>
              </a:ext>
            </a:extLst>
          </p:cNvPr>
          <p:cNvSpPr txBox="1"/>
          <p:nvPr/>
        </p:nvSpPr>
        <p:spPr>
          <a:xfrm>
            <a:off x="9935302" y="4505525"/>
            <a:ext cx="25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CONFORMITE</a:t>
            </a:r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D2F9B127-52EA-4665-8631-14629964A532}"/>
              </a:ext>
            </a:extLst>
          </p:cNvPr>
          <p:cNvCxnSpPr>
            <a:stCxn id="18" idx="3"/>
          </p:cNvCxnSpPr>
          <p:nvPr/>
        </p:nvCxnSpPr>
        <p:spPr>
          <a:xfrm>
            <a:off x="9434944" y="4284624"/>
            <a:ext cx="1015342" cy="405567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95B89AFB-2CC7-4D02-B77C-03D5EC977488}"/>
              </a:ext>
            </a:extLst>
          </p:cNvPr>
          <p:cNvCxnSpPr>
            <a:cxnSpLocks/>
          </p:cNvCxnSpPr>
          <p:nvPr/>
        </p:nvCxnSpPr>
        <p:spPr>
          <a:xfrm flipV="1">
            <a:off x="9455791" y="4660597"/>
            <a:ext cx="486948" cy="56406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4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CB74E39-6B26-4B07-BAE1-9F37BF8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La procédure d’élaboration du PLU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904FA5-2B78-4227-90BB-1D1480F5FB90}"/>
              </a:ext>
            </a:extLst>
          </p:cNvPr>
          <p:cNvSpPr txBox="1"/>
          <p:nvPr/>
        </p:nvSpPr>
        <p:spPr>
          <a:xfrm>
            <a:off x="2125829" y="1407887"/>
            <a:ext cx="582506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PHASE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Réalisation du diagnostic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Elaboration du PADD : débat en conseil municipal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Elaboration du zonage, du règlement et des OAP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0974BB-6303-486A-9ED9-189EA029E4B9}"/>
              </a:ext>
            </a:extLst>
          </p:cNvPr>
          <p:cNvSpPr txBox="1"/>
          <p:nvPr/>
        </p:nvSpPr>
        <p:spPr>
          <a:xfrm>
            <a:off x="2125829" y="3580901"/>
            <a:ext cx="74695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PHASE ADMINISTRATIVE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Arrêt du projet </a:t>
            </a: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délibération en conseil municipal</a:t>
            </a:r>
            <a:endParaRPr lang="fr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Avis des services de l’Etat (pendant 3 mois)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Commission départementale de protection des espaces agricoles, naturels et forestiers (CDPENAF)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Autorité environnementale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Enquête publique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Approbation </a:t>
            </a: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délibération en conseil municipal</a:t>
            </a:r>
            <a:endParaRPr lang="fr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9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24C937-E676-49A8-9945-FD09E91D63E7}"/>
              </a:ext>
            </a:extLst>
          </p:cNvPr>
          <p:cNvSpPr txBox="1"/>
          <p:nvPr/>
        </p:nvSpPr>
        <p:spPr>
          <a:xfrm>
            <a:off x="1146115" y="1239579"/>
            <a:ext cx="1669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FF9900"/>
                </a:solidFill>
                <a:latin typeface="Bahnschrift Light" panose="020B0502040204020203" pitchFamily="34" charset="0"/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EEDEB1-4C56-40BD-8E4E-75313EB8D027}"/>
              </a:ext>
            </a:extLst>
          </p:cNvPr>
          <p:cNvSpPr txBox="1"/>
          <p:nvPr/>
        </p:nvSpPr>
        <p:spPr>
          <a:xfrm>
            <a:off x="1146115" y="3827277"/>
            <a:ext cx="1669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E85E38"/>
                </a:solidFill>
                <a:latin typeface="Bahnschrift Ligh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892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F8D33-E70D-4148-9642-9075FF7C8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" t="25316" r="8975" b="22700"/>
          <a:stretch/>
        </p:blipFill>
        <p:spPr>
          <a:xfrm>
            <a:off x="-4843" y="2196298"/>
            <a:ext cx="12196843" cy="40161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Planification de la réalisation du PLU de Tigy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73E5D1-1229-44D8-81FA-8AD8EE8B1BEB}"/>
              </a:ext>
            </a:extLst>
          </p:cNvPr>
          <p:cNvSpPr txBox="1"/>
          <p:nvPr/>
        </p:nvSpPr>
        <p:spPr>
          <a:xfrm>
            <a:off x="1094339" y="1399124"/>
            <a:ext cx="256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Réunion de lancement du 15 septembre 2021</a:t>
            </a:r>
          </a:p>
          <a:p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E15FB3C-EA42-49E2-A7BA-72EBABED1247}"/>
              </a:ext>
            </a:extLst>
          </p:cNvPr>
          <p:cNvCxnSpPr>
            <a:cxnSpLocks/>
          </p:cNvCxnSpPr>
          <p:nvPr/>
        </p:nvCxnSpPr>
        <p:spPr>
          <a:xfrm>
            <a:off x="2337576" y="2109146"/>
            <a:ext cx="0" cy="995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6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A8800A-CE91-4958-845B-146AD3D1803B}"/>
              </a:ext>
            </a:extLst>
          </p:cNvPr>
          <p:cNvSpPr/>
          <p:nvPr/>
        </p:nvSpPr>
        <p:spPr>
          <a:xfrm>
            <a:off x="10039928" y="291129"/>
            <a:ext cx="18811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01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F6DF62-5846-42D4-949F-1FBD10FA3A7C}"/>
              </a:ext>
            </a:extLst>
          </p:cNvPr>
          <p:cNvSpPr txBox="1">
            <a:spLocks/>
          </p:cNvSpPr>
          <p:nvPr/>
        </p:nvSpPr>
        <p:spPr>
          <a:xfrm>
            <a:off x="529257" y="426306"/>
            <a:ext cx="8596668" cy="63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Dates des prochaines réunions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4363917-B46B-4045-8E01-0D6F1A7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98" y="6414976"/>
            <a:ext cx="6297612" cy="365125"/>
          </a:xfrm>
        </p:spPr>
        <p:txBody>
          <a:bodyPr/>
          <a:lstStyle/>
          <a:p>
            <a:r>
              <a:rPr lang="fr-FR" dirty="0">
                <a:latin typeface="Myriad Pro" panose="020B0503030403020204" pitchFamily="34" charset="0"/>
              </a:rPr>
              <a:t>Réunion de lancement du PLU – Commune de Tigy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97B04E-431A-47DA-AAF6-5527FE091125}"/>
              </a:ext>
            </a:extLst>
          </p:cNvPr>
          <p:cNvSpPr txBox="1"/>
          <p:nvPr/>
        </p:nvSpPr>
        <p:spPr>
          <a:xfrm rot="16200000">
            <a:off x="-332344" y="3036095"/>
            <a:ext cx="326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TECHNIQUE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9C2A38-6C8A-42E3-9ED3-9DEF30CA0537}"/>
              </a:ext>
            </a:extLst>
          </p:cNvPr>
          <p:cNvSpPr txBox="1"/>
          <p:nvPr/>
        </p:nvSpPr>
        <p:spPr>
          <a:xfrm>
            <a:off x="1675962" y="1936283"/>
            <a:ext cx="67068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</a:p>
          <a:p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de septembre à novembre 2021</a:t>
            </a:r>
          </a:p>
          <a:p>
            <a:endParaRPr 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Réunion de travail avec les agriculteurs :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 octobre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Réunion avec les PPA :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 novembre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61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2139</TotalTime>
  <Words>1235</Words>
  <Application>Microsoft Office PowerPoint</Application>
  <PresentationFormat>Grand écran</PresentationFormat>
  <Paragraphs>234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Bahnschrift Light</vt:lpstr>
      <vt:lpstr>Calibri</vt:lpstr>
      <vt:lpstr>Courier New</vt:lpstr>
      <vt:lpstr>Myriad Pro</vt:lpstr>
      <vt:lpstr>Trebuchet MS</vt:lpstr>
      <vt:lpstr>Wingdings</vt:lpstr>
      <vt:lpstr>Wingdings 3</vt:lpstr>
      <vt:lpstr>Facette</vt:lpstr>
      <vt:lpstr>Commune de Tigy</vt:lpstr>
      <vt:lpstr>RÉUNION DE LANCEMENT 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PLUi</dc:title>
  <dc:creator>Lefevre Charline</dc:creator>
  <cp:lastModifiedBy>Charline SAVROT</cp:lastModifiedBy>
  <cp:revision>205</cp:revision>
  <cp:lastPrinted>2021-09-09T15:05:50Z</cp:lastPrinted>
  <dcterms:created xsi:type="dcterms:W3CDTF">2016-09-13T15:46:27Z</dcterms:created>
  <dcterms:modified xsi:type="dcterms:W3CDTF">2021-09-15T06:08:23Z</dcterms:modified>
</cp:coreProperties>
</file>